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9" r:id="rId1"/>
  </p:sldMasterIdLst>
  <p:notesMasterIdLst>
    <p:notesMasterId r:id="rId22"/>
  </p:notesMasterIdLst>
  <p:sldIdLst>
    <p:sldId id="256" r:id="rId2"/>
    <p:sldId id="265" r:id="rId3"/>
    <p:sldId id="257" r:id="rId4"/>
    <p:sldId id="258" r:id="rId5"/>
    <p:sldId id="259" r:id="rId6"/>
    <p:sldId id="267" r:id="rId7"/>
    <p:sldId id="278" r:id="rId8"/>
    <p:sldId id="266" r:id="rId9"/>
    <p:sldId id="268" r:id="rId10"/>
    <p:sldId id="269" r:id="rId11"/>
    <p:sldId id="270" r:id="rId12"/>
    <p:sldId id="273" r:id="rId13"/>
    <p:sldId id="274" r:id="rId14"/>
    <p:sldId id="275" r:id="rId15"/>
    <p:sldId id="271" r:id="rId16"/>
    <p:sldId id="261" r:id="rId17"/>
    <p:sldId id="276" r:id="rId18"/>
    <p:sldId id="262" r:id="rId19"/>
    <p:sldId id="27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5"/>
  </p:normalViewPr>
  <p:slideViewPr>
    <p:cSldViewPr snapToObjects="1">
      <p:cViewPr>
        <p:scale>
          <a:sx n="92" d="100"/>
          <a:sy n="92" d="100"/>
        </p:scale>
        <p:origin x="152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3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4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355811345769"/>
          <c:y val="0.00317256488755498"/>
          <c:w val="0.936045397944454"/>
          <c:h val="0.99682743511244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Respondents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7.0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355811345769"/>
          <c:y val="0.00317256488755498"/>
          <c:w val="0.936045397944454"/>
          <c:h val="0.99682743511244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Respondents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1865051790669"/>
                      <c:h val="0.10232370587111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132953468256652"/>
                  <c:y val="-0.079585967845612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035666108692"/>
                      <c:h val="0.194780130558892"/>
                    </c:manualLayout>
                  </c15:layout>
                </c:ext>
              </c:extLst>
            </c:dLbl>
            <c:dLbl>
              <c:idx val="2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50226796644"/>
                      <c:h val="0.19478013055889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13388757404223"/>
                  <c:y val="0.068492657551474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White</c:v>
                </c:pt>
                <c:pt idx="1">
                  <c:v>Asian/Pacific Islander</c:v>
                </c:pt>
                <c:pt idx="2">
                  <c:v>Black or African American</c:v>
                </c:pt>
                <c:pt idx="3">
                  <c:v>Hispanic or Latino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10.0</c:v>
                </c:pt>
                <c:pt idx="1">
                  <c:v>7.0</c:v>
                </c:pt>
                <c:pt idx="2">
                  <c:v>5.0</c:v>
                </c:pt>
                <c:pt idx="3">
                  <c:v>3.0</c:v>
                </c:pt>
              </c:numCache>
            </c:numRef>
          </c:val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Respondents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Casual</c:v>
                </c:pt>
                <c:pt idx="1">
                  <c:v>Below-Average</c:v>
                </c:pt>
                <c:pt idx="2">
                  <c:v>Average</c:v>
                </c:pt>
                <c:pt idx="3">
                  <c:v>Above-Average</c:v>
                </c:pt>
                <c:pt idx="4">
                  <c:v>Hardcore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8.0</c:v>
                </c:pt>
                <c:pt idx="1">
                  <c:v>3.0</c:v>
                </c:pt>
                <c:pt idx="2">
                  <c:v>9.0</c:v>
                </c:pt>
                <c:pt idx="3">
                  <c:v>5.0</c:v>
                </c:pt>
                <c:pt idx="4">
                  <c:v>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18970448"/>
        <c:axId val="-2018881712"/>
      </c:barChart>
      <c:valAx>
        <c:axId val="-2018881712"/>
        <c:scaling>
          <c:orientation val="minMax"/>
        </c:scaling>
        <c:delete val="0"/>
        <c:axPos val="l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8970448"/>
        <c:crossBetween val="between"/>
      </c:valAx>
      <c:catAx>
        <c:axId val="-2018970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8881712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Respondents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satMod val="110000"/>
                    <a:lumMod val="104000"/>
                  </a:schemeClr>
                </a:gs>
                <a:gs pos="69000">
                  <a:schemeClr val="accent1">
                    <a:shade val="88000"/>
                    <a:satMod val="130000"/>
                    <a:lumMod val="92000"/>
                  </a:schemeClr>
                </a:gs>
                <a:gs pos="100000">
                  <a:schemeClr val="accent1">
                    <a:shade val="78000"/>
                    <a:satMod val="130000"/>
                    <a:lumMod val="92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50800" dir="5400000" sx="96000" sy="96000" rotWithShape="0">
                <a:srgbClr val="000000">
                  <a:alpha val="48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>
              <a:bevelT w="38100" h="12700" prst="softRound"/>
            </a:sp3d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&lt; 30 Min.</c:v>
                </c:pt>
                <c:pt idx="1">
                  <c:v>30 Min. - 1 Hour</c:v>
                </c:pt>
                <c:pt idx="2">
                  <c:v>1 Hour - 2 Hours</c:v>
                </c:pt>
                <c:pt idx="3">
                  <c:v>3+ Hours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14.0</c:v>
                </c:pt>
                <c:pt idx="1">
                  <c:v>9.0</c:v>
                </c:pt>
                <c:pt idx="2">
                  <c:v>2.0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97411792"/>
        <c:axId val="-2003342064"/>
      </c:barChart>
      <c:valAx>
        <c:axId val="-20033420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7411792"/>
        <c:crosses val="autoZero"/>
        <c:crossBetween val="between"/>
      </c:valAx>
      <c:catAx>
        <c:axId val="1797411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33420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0.05706</cdr:x>
      <cdr:y>0.30163</cdr:y>
    </cdr:from>
    <cdr:to>
      <cdr:x>0.3933</cdr:x>
      <cdr:y>0.84457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225" y="1143000"/>
          <a:ext cx="3124200" cy="2057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0.05706</cdr:x>
      <cdr:y>0.30163</cdr:y>
    </cdr:from>
    <cdr:to>
      <cdr:x>0.3933</cdr:x>
      <cdr:y>0.84457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225" y="1143000"/>
          <a:ext cx="3124200" cy="2057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0.05706</cdr:x>
      <cdr:y>0.30163</cdr:y>
    </cdr:from>
    <cdr:to>
      <cdr:x>0.3933</cdr:x>
      <cdr:y>0.84457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225" y="1143000"/>
          <a:ext cx="3124200" cy="2057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0.05706</cdr:x>
      <cdr:y>0.30163</cdr:y>
    </cdr:from>
    <cdr:to>
      <cdr:x>0.3933</cdr:x>
      <cdr:y>0.84457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225" y="1143000"/>
          <a:ext cx="3124200" cy="2057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A6AF-D4D7-274E-A8D1-A01C81DEEA99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4F407-7BA1-6A4F-8682-8FB4A8C58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8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 had moments of utter boredom where you are just waiting,</a:t>
            </a:r>
            <a:r>
              <a:rPr lang="en-US" baseline="0" dirty="0" smtClean="0"/>
              <a:t> or just plain have nothing to do. Travelling? Or even dropping in an elevator? What if I said that we have solved that problem?</a:t>
            </a:r>
          </a:p>
          <a:p>
            <a:r>
              <a:rPr lang="en-US" baseline="0" dirty="0" smtClean="0"/>
              <a:t>You see, the goal of our study was to create an addictive, engaging game that users could enjoy. Something to stave off boredom in quick bursts.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4F407-7BA1-6A4F-8682-8FB4A8C582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 had moments of utter boredom where you are just waiting,</a:t>
            </a:r>
            <a:r>
              <a:rPr lang="en-US" baseline="0" dirty="0" smtClean="0"/>
              <a:t> or just plain have nothing to do. Travelling? Or even dropping in an elevator? What if I said that we have solved that problem?</a:t>
            </a:r>
          </a:p>
          <a:p>
            <a:r>
              <a:rPr lang="en-US" baseline="0" dirty="0" smtClean="0"/>
              <a:t>You see, the goal of our study was to create an addictive, engaging game that users could enjoy. Something to stave off boredom in quick bursts.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4F407-7BA1-6A4F-8682-8FB4A8C582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30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1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3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10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9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5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9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7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6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E6440AA-91A0-436F-8FDB-C0F939DCAE21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55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6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6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6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6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9.wdp"/><Relationship Id="rId13" Type="http://schemas.openxmlformats.org/officeDocument/2006/relationships/image" Target="../media/image10.png"/><Relationship Id="rId1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microsoft.com/office/2007/relationships/hdphoto" Target="../media/hdphoto7.wdp"/><Relationship Id="rId9" Type="http://schemas.openxmlformats.org/officeDocument/2006/relationships/image" Target="../media/image8.png"/><Relationship Id="rId10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1.wdp"/><Relationship Id="rId6" Type="http://schemas.openxmlformats.org/officeDocument/2006/relationships/image" Target="../media/image6.png"/><Relationship Id="rId7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5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5" Type="http://schemas.openxmlformats.org/officeDocument/2006/relationships/image" Target="../media/image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Crystal Drop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8297" y="3723011"/>
            <a:ext cx="2869324" cy="2362479"/>
          </a:xfrm>
        </p:spPr>
        <p:txBody>
          <a:bodyPr>
            <a:normAutofit/>
          </a:bodyPr>
          <a:lstStyle/>
          <a:p>
            <a:r>
              <a:rPr lang="en-US" spc="300" dirty="0" smtClean="0"/>
              <a:t>Dhruval Darji</a:t>
            </a:r>
          </a:p>
          <a:p>
            <a:r>
              <a:rPr lang="en-US" spc="300" dirty="0" smtClean="0"/>
              <a:t>Garret Mahan</a:t>
            </a:r>
          </a:p>
          <a:p>
            <a:r>
              <a:rPr lang="en-US" spc="300" dirty="0" smtClean="0"/>
              <a:t>Keenan Vasquez</a:t>
            </a:r>
          </a:p>
          <a:p>
            <a:r>
              <a:rPr lang="en-US" spc="300" dirty="0" err="1" smtClean="0"/>
              <a:t>Letisha</a:t>
            </a:r>
            <a:r>
              <a:rPr lang="en-US" spc="300" dirty="0" smtClean="0"/>
              <a:t> </a:t>
            </a:r>
            <a:r>
              <a:rPr lang="en-US" spc="300" dirty="0" err="1" smtClean="0"/>
              <a:t>MilleR</a:t>
            </a:r>
            <a:endParaRPr lang="en-US" spc="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34" y="344212"/>
            <a:ext cx="2283373" cy="2283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2891821" cy="104923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561773"/>
              </p:ext>
            </p:extLst>
          </p:nvPr>
        </p:nvGraphicFramePr>
        <p:xfrm>
          <a:off x="1695112" y="1430235"/>
          <a:ext cx="8797322" cy="3851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7437" y="644007"/>
            <a:ext cx="314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Gamer Level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82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2891821" cy="104923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630596"/>
              </p:ext>
            </p:extLst>
          </p:nvPr>
        </p:nvGraphicFramePr>
        <p:xfrm>
          <a:off x="1695112" y="1430235"/>
          <a:ext cx="8797322" cy="3851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7437" y="644007"/>
            <a:ext cx="314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Game Time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726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8" y="804889"/>
            <a:ext cx="4722982" cy="1059305"/>
          </a:xfrm>
        </p:spPr>
        <p:txBody>
          <a:bodyPr/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7803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Age: 22 </a:t>
            </a:r>
            <a:r>
              <a:rPr lang="en-US" dirty="0"/>
              <a:t>years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Gender: Male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Major: Computer </a:t>
            </a:r>
            <a:r>
              <a:rPr lang="en-US" dirty="0"/>
              <a:t>Science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Ethnicity: African-American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Mobile OS: Android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638800" y="2017342"/>
            <a:ext cx="5103994" cy="37738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Plays mobile </a:t>
            </a:r>
            <a:r>
              <a:rPr lang="en-US" dirty="0"/>
              <a:t>games to pass the time while waiting or when </a:t>
            </a:r>
            <a:r>
              <a:rPr lang="en-US" dirty="0" smtClean="0"/>
              <a:t>bored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Considers </a:t>
            </a:r>
            <a:r>
              <a:rPr lang="en-US" dirty="0"/>
              <a:t>himself a casual mobile gamer.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Does not enjoy mobile gaming as a primary source of entertainment.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Mixed feelings toward tilt controls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1067526"/>
            <a:ext cx="411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smtClean="0">
                <a:latin typeface="+mj-lt"/>
              </a:rPr>
              <a:t>Samuel: Casual - 61</a:t>
            </a:r>
            <a:r>
              <a:rPr lang="en-US" sz="2800" dirty="0" smtClean="0">
                <a:latin typeface="+mj-lt"/>
              </a:rPr>
              <a:t>%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76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8" y="804889"/>
            <a:ext cx="4722982" cy="1059305"/>
          </a:xfrm>
        </p:spPr>
        <p:txBody>
          <a:bodyPr/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7803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Age: 23 </a:t>
            </a:r>
            <a:r>
              <a:rPr lang="en-US" dirty="0"/>
              <a:t>years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Gender: Female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Major: Game Design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Ethnicity: Caucasian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Mobile OS: Android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562600" y="2017342"/>
            <a:ext cx="5180194" cy="37738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Plays mobile </a:t>
            </a:r>
            <a:r>
              <a:rPr lang="en-US" dirty="0"/>
              <a:t>games </a:t>
            </a:r>
            <a:r>
              <a:rPr lang="en-US" dirty="0" smtClean="0"/>
              <a:t>for fun and personal achievement.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Considers </a:t>
            </a:r>
            <a:r>
              <a:rPr lang="en-US" dirty="0"/>
              <a:t>herself a mid-core gamer.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Enjoys mobile gaming as a hobby.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Least likely to play </a:t>
            </a:r>
            <a:r>
              <a:rPr lang="en-US" dirty="0" smtClean="0"/>
              <a:t>competitively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1067526"/>
            <a:ext cx="4115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Chloe: Mid-Core - 28%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13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8" y="381000"/>
            <a:ext cx="4722982" cy="1059305"/>
          </a:xfrm>
        </p:spPr>
        <p:txBody>
          <a:bodyPr/>
          <a:lstStyle/>
          <a:p>
            <a:r>
              <a:rPr lang="en-US" dirty="0" smtClean="0"/>
              <a:t>Personas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7803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Age: 22 </a:t>
            </a:r>
            <a:r>
              <a:rPr lang="en-US" dirty="0"/>
              <a:t>years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Gender: Male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Major: Mechanical Engineering</a:t>
            </a:r>
            <a:endParaRPr lang="en-US" dirty="0"/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Ethnicity: Caucasian</a:t>
            </a:r>
          </a:p>
          <a:p>
            <a:pPr>
              <a:lnSpc>
                <a:spcPct val="200000"/>
              </a:lnSpc>
              <a:buBlip>
                <a:blip r:embed="rId3"/>
              </a:buBlip>
            </a:pPr>
            <a:r>
              <a:rPr lang="en-US" dirty="0" smtClean="0"/>
              <a:t>Mobile OS: iOS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638800" y="2017342"/>
            <a:ext cx="5103994" cy="37738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Is looking for his new game addiction.</a:t>
            </a:r>
            <a:endParaRPr lang="en-US" dirty="0"/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 smtClean="0"/>
              <a:t>Considers </a:t>
            </a:r>
            <a:r>
              <a:rPr lang="en-US" dirty="0"/>
              <a:t>himself a hard-core gamer.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Enjoys mobile gaming as a hobby.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dirty="0"/>
              <a:t>Dislikes some competitive elements; hates seeing how bad he </a:t>
            </a:r>
            <a:r>
              <a:rPr lang="en-US" dirty="0" smtClean="0"/>
              <a:t>is.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77028" y="643637"/>
            <a:ext cx="42099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smtClean="0">
                <a:latin typeface="+mj-lt"/>
              </a:rPr>
              <a:t>Nathan: Hardcore - 11</a:t>
            </a:r>
            <a:r>
              <a:rPr lang="en-US" sz="2800" dirty="0" smtClean="0">
                <a:latin typeface="+mj-lt"/>
              </a:rPr>
              <a:t>%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541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22365"/>
            <a:ext cx="9291215" cy="1049235"/>
          </a:xfrm>
        </p:spPr>
        <p:txBody>
          <a:bodyPr/>
          <a:lstStyle/>
          <a:p>
            <a:r>
              <a:rPr lang="en-US" dirty="0" smtClean="0"/>
              <a:t>Design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400" dirty="0"/>
              <a:t>Supports Android and iOS</a:t>
            </a:r>
          </a:p>
          <a:p>
            <a:pPr>
              <a:buBlip>
                <a:blip r:embed="rId3"/>
              </a:buBlip>
            </a:pPr>
            <a:r>
              <a:rPr lang="en-US" sz="2400" dirty="0"/>
              <a:t>Game continues until the player dies</a:t>
            </a:r>
          </a:p>
          <a:p>
            <a:pPr>
              <a:buBlip>
                <a:blip r:embed="rId3"/>
              </a:buBlip>
            </a:pPr>
            <a:r>
              <a:rPr lang="en-US" sz="2400" dirty="0"/>
              <a:t>Incorporates touch and tilt controls</a:t>
            </a:r>
          </a:p>
          <a:p>
            <a:pPr lvl="1">
              <a:buBlip>
                <a:blip r:embed="rId3"/>
              </a:buBlip>
            </a:pPr>
            <a:r>
              <a:rPr lang="en-US" sz="2000" dirty="0"/>
              <a:t>Must feel natural</a:t>
            </a:r>
          </a:p>
          <a:p>
            <a:pPr>
              <a:buBlip>
                <a:blip r:embed="rId3"/>
              </a:buBlip>
            </a:pPr>
            <a:r>
              <a:rPr lang="en-US" sz="2400" dirty="0"/>
              <a:t>Incorporates a High Score system</a:t>
            </a:r>
          </a:p>
          <a:p>
            <a:pPr>
              <a:buBlip>
                <a:blip r:embed="rId3"/>
              </a:buBlip>
            </a:pPr>
            <a:r>
              <a:rPr lang="en-US" sz="2400" dirty="0"/>
              <a:t>Various enemies and </a:t>
            </a:r>
            <a:r>
              <a:rPr lang="en-US" sz="2400" dirty="0"/>
              <a:t>Z</a:t>
            </a:r>
            <a:r>
              <a:rPr lang="en-US" sz="2400" dirty="0" smtClean="0"/>
              <a:t>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4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16421" cy="1049235"/>
          </a:xfrm>
        </p:spPr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05" y="1929824"/>
            <a:ext cx="1737916" cy="3664177"/>
          </a:xfrm>
          <a:prstGeom prst="rect">
            <a:avLst/>
          </a:prstGeom>
          <a:effectLst>
            <a:glow>
              <a:schemeClr val="tx1"/>
            </a:glow>
            <a:softEdge rad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91" y="1946946"/>
            <a:ext cx="1763599" cy="3655616"/>
          </a:xfrm>
          <a:prstGeom prst="rect">
            <a:avLst/>
          </a:prstGeom>
          <a:effectLst>
            <a:glow>
              <a:schemeClr val="tx1"/>
            </a:glow>
            <a:softEdge rad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99" y="1861335"/>
            <a:ext cx="1849211" cy="3826839"/>
          </a:xfrm>
          <a:prstGeom prst="rect">
            <a:avLst/>
          </a:prstGeom>
          <a:effectLst>
            <a:glow>
              <a:schemeClr val="tx1"/>
            </a:glow>
            <a:softEdge rad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47" y="1844213"/>
            <a:ext cx="1797844" cy="3835400"/>
          </a:xfrm>
          <a:prstGeom prst="rect">
            <a:avLst/>
          </a:prstGeom>
          <a:effectLst>
            <a:glow>
              <a:schemeClr val="tx1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147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16421" cy="1049235"/>
          </a:xfrm>
        </p:spPr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91" y="2194295"/>
            <a:ext cx="1999930" cy="34116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57" y="2277625"/>
            <a:ext cx="1990126" cy="3244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19" y="2164884"/>
            <a:ext cx="2068555" cy="34704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10" y="2194295"/>
            <a:ext cx="2019537" cy="34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91215" cy="1049235"/>
          </a:xfrm>
        </p:spPr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4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91215" cy="1049235"/>
          </a:xfrm>
        </p:spPr>
        <p:txBody>
          <a:bodyPr/>
          <a:lstStyle/>
          <a:p>
            <a:r>
              <a:rPr lang="en-US" dirty="0" smtClean="0"/>
              <a:t>Future and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800" dirty="0" smtClean="0"/>
              <a:t>Larger Studies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800" dirty="0" smtClean="0"/>
              <a:t>More Diverse Population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lang="en-US" sz="2800" dirty="0" smtClean="0"/>
              <a:t>Proper Development and Versioning Coordination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91215" cy="1049235"/>
          </a:xfrm>
        </p:spPr>
        <p:txBody>
          <a:bodyPr/>
          <a:lstStyle/>
          <a:p>
            <a:r>
              <a:rPr lang="en-US" dirty="0" smtClean="0"/>
              <a:t>Drop It Like it’s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sz="3200" dirty="0" smtClean="0"/>
              <a:t>Moment’s of Boredom</a:t>
            </a:r>
          </a:p>
          <a:p>
            <a:pPr lvl="1">
              <a:buBlip>
                <a:blip r:embed="rId4"/>
              </a:buBlip>
            </a:pPr>
            <a:r>
              <a:rPr lang="en-US" sz="3000" dirty="0" smtClean="0"/>
              <a:t>Travelling</a:t>
            </a:r>
          </a:p>
          <a:p>
            <a:pPr lvl="1">
              <a:buBlip>
                <a:blip r:embed="rId4"/>
              </a:buBlip>
            </a:pPr>
            <a:r>
              <a:rPr lang="en-US" sz="3000" dirty="0" smtClean="0"/>
              <a:t>Nothing to Do</a:t>
            </a:r>
            <a:endParaRPr lang="en-US" sz="3000" dirty="0"/>
          </a:p>
          <a:p>
            <a:pPr lvl="1">
              <a:buBlip>
                <a:blip r:embed="rId4"/>
              </a:buBlip>
            </a:pPr>
            <a:r>
              <a:rPr lang="en-US" sz="2800" dirty="0" smtClean="0"/>
              <a:t>Dropping in an Elevator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50181" y="2942431"/>
            <a:ext cx="9291637" cy="1049337"/>
          </a:xfrm>
        </p:spPr>
        <p:txBody>
          <a:bodyPr>
            <a:normAutofit/>
          </a:bodyPr>
          <a:lstStyle/>
          <a:p>
            <a:r>
              <a:rPr lang="en-US" sz="5400" spc="300" dirty="0" smtClean="0"/>
              <a:t>Questions?</a:t>
            </a:r>
            <a:endParaRPr lang="en-US" sz="5400" spc="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12" y="381000"/>
            <a:ext cx="2283373" cy="2283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04800"/>
            <a:ext cx="9291215" cy="1049235"/>
          </a:xfrm>
        </p:spPr>
        <p:txBody>
          <a:bodyPr/>
          <a:lstStyle/>
          <a:p>
            <a:r>
              <a:rPr lang="en-US" dirty="0" smtClean="0"/>
              <a:t>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sz="2800" dirty="0" smtClean="0"/>
              <a:t>Free Faller</a:t>
            </a:r>
          </a:p>
          <a:p>
            <a:pPr>
              <a:buBlip>
                <a:blip r:embed="rId4"/>
              </a:buBlip>
            </a:pPr>
            <a:r>
              <a:rPr lang="en-US" sz="2800" dirty="0" smtClean="0"/>
              <a:t>Guide the </a:t>
            </a:r>
            <a:r>
              <a:rPr lang="en-US" sz="2800" dirty="0"/>
              <a:t>Crystal </a:t>
            </a:r>
            <a:r>
              <a:rPr lang="en-US" sz="2800" dirty="0" smtClean="0"/>
              <a:t>Sentry</a:t>
            </a:r>
          </a:p>
          <a:p>
            <a:pPr>
              <a:buBlip>
                <a:blip r:embed="rId4"/>
              </a:buBlip>
            </a:pPr>
            <a:r>
              <a:rPr lang="en-US" sz="2800" dirty="0" smtClean="0"/>
              <a:t>Progress through varying levels of difficulty</a:t>
            </a:r>
          </a:p>
          <a:p>
            <a:pPr>
              <a:buBlip>
                <a:blip r:embed="rId4"/>
              </a:buBlip>
            </a:pPr>
            <a:r>
              <a:rPr lang="en-US" sz="2800" dirty="0" smtClean="0"/>
              <a:t>Touch and </a:t>
            </a:r>
            <a:r>
              <a:rPr lang="en-US" sz="2800" dirty="0"/>
              <a:t>T</a:t>
            </a:r>
            <a:r>
              <a:rPr lang="en-US" sz="2800" dirty="0" smtClean="0"/>
              <a:t>ilt </a:t>
            </a:r>
            <a:r>
              <a:rPr lang="en-US" sz="2800" dirty="0"/>
              <a:t>C</a:t>
            </a:r>
            <a:r>
              <a:rPr lang="en-US" sz="2800" dirty="0" smtClean="0"/>
              <a:t>ontrols </a:t>
            </a:r>
          </a:p>
          <a:p>
            <a:pPr>
              <a:buBlip>
                <a:blip r:embed="rId4"/>
              </a:buBlip>
            </a:pPr>
            <a:r>
              <a:rPr lang="en-US" sz="2800" dirty="0"/>
              <a:t>C</a:t>
            </a:r>
            <a:r>
              <a:rPr lang="en-US" sz="2800" dirty="0" smtClean="0"/>
              <a:t>ollect Coins and get a High Score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91215" cy="1049235"/>
          </a:xfrm>
        </p:spPr>
        <p:txBody>
          <a:bodyPr/>
          <a:lstStyle/>
          <a:p>
            <a:r>
              <a:rPr lang="en-US" dirty="0" smtClean="0"/>
              <a:t>Research</a:t>
            </a:r>
            <a:r>
              <a:rPr lang="en-US" baseline="0" dirty="0" smtClean="0"/>
              <a:t>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What kind of demand is there for a game of this type?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Are touch and tilt controls desirable to potential users?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Do gamers find the gameplay addictive or enjoyable?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400" dirty="0"/>
              <a:t>What can we offer that other games cannot?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the user interface clear, concise and comprehensive?</a:t>
            </a:r>
            <a:r>
              <a:rPr lang="en-US" sz="2400" dirty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04800"/>
            <a:ext cx="9291215" cy="10492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Stakeholders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400" dirty="0" smtClean="0"/>
              <a:t>Anyone with moderate to high interest in</a:t>
            </a:r>
          </a:p>
          <a:p>
            <a:pPr lvl="1">
              <a:buBlip>
                <a:blip r:embed="rId3"/>
              </a:buBlip>
            </a:pPr>
            <a:r>
              <a:rPr lang="en-US" sz="2000" dirty="0" smtClean="0"/>
              <a:t>Casual</a:t>
            </a:r>
          </a:p>
          <a:p>
            <a:pPr lvl="1">
              <a:buBlip>
                <a:blip r:embed="rId3"/>
              </a:buBlip>
            </a:pPr>
            <a:r>
              <a:rPr lang="en-US" sz="2000" dirty="0" smtClean="0"/>
              <a:t>Quick-Play</a:t>
            </a:r>
          </a:p>
          <a:p>
            <a:pPr lvl="1">
              <a:buBlip>
                <a:blip r:embed="rId3"/>
              </a:buBlip>
            </a:pPr>
            <a:r>
              <a:rPr lang="en-US" sz="2000" dirty="0" smtClean="0"/>
              <a:t>Mobile Games</a:t>
            </a:r>
          </a:p>
          <a:p>
            <a:pPr lvl="1">
              <a:buBlip>
                <a:blip r:embed="rId3"/>
              </a:buBlip>
            </a:pPr>
            <a:endParaRPr lang="en-US" sz="2000" dirty="0"/>
          </a:p>
          <a:p>
            <a:pPr>
              <a:buBlip>
                <a:blip r:embed="rId3"/>
              </a:buBlip>
            </a:pPr>
            <a:r>
              <a:rPr lang="en-US" sz="2200" dirty="0" smtClean="0"/>
              <a:t>For Research Purposes</a:t>
            </a:r>
          </a:p>
          <a:p>
            <a:pPr lvl="1">
              <a:buBlip>
                <a:blip r:embed="rId3"/>
              </a:buBlip>
            </a:pPr>
            <a:r>
              <a:rPr lang="en-US" dirty="0" smtClean="0"/>
              <a:t>People around the ages of 20 – 30 with moderate interest in games.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9291215" cy="10492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User Research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800" dirty="0" smtClean="0"/>
              <a:t>Surveys </a:t>
            </a:r>
            <a:r>
              <a:rPr lang="en-US" sz="2800" dirty="0" smtClean="0">
                <a:sym typeface="Wingdings"/>
              </a:rPr>
              <a:t> Concise</a:t>
            </a:r>
          </a:p>
          <a:p>
            <a:pPr lvl="1">
              <a:buBlip>
                <a:blip r:embed="rId3"/>
              </a:buBlip>
            </a:pPr>
            <a:r>
              <a:rPr lang="en-US" sz="2600" dirty="0" smtClean="0">
                <a:sym typeface="Wingdings"/>
              </a:rPr>
              <a:t>Online</a:t>
            </a:r>
          </a:p>
          <a:p>
            <a:pPr lvl="1">
              <a:buBlip>
                <a:blip r:embed="rId3"/>
              </a:buBlip>
            </a:pPr>
            <a:r>
              <a:rPr lang="en-US" sz="2600" dirty="0" smtClean="0">
                <a:sym typeface="Wingdings"/>
              </a:rPr>
              <a:t>Compiled as Raw Data</a:t>
            </a:r>
            <a:endParaRPr lang="en-US" sz="2600" dirty="0" smtClean="0"/>
          </a:p>
          <a:p>
            <a:pPr>
              <a:buBlip>
                <a:blip r:embed="rId3"/>
              </a:buBlip>
            </a:pPr>
            <a:r>
              <a:rPr lang="en-US" sz="2800" dirty="0" smtClean="0"/>
              <a:t>Interviews </a:t>
            </a:r>
            <a:r>
              <a:rPr lang="en-US" sz="2800" dirty="0" smtClean="0">
                <a:sym typeface="Wingdings"/>
              </a:rPr>
              <a:t> Complex</a:t>
            </a:r>
          </a:p>
          <a:p>
            <a:pPr lvl="1">
              <a:buBlip>
                <a:blip r:embed="rId3"/>
              </a:buBlip>
            </a:pPr>
            <a:r>
              <a:rPr lang="en-US" sz="2600" dirty="0" smtClean="0">
                <a:sym typeface="Wingdings"/>
              </a:rPr>
              <a:t>In Person</a:t>
            </a:r>
          </a:p>
          <a:p>
            <a:pPr lvl="1">
              <a:buBlip>
                <a:blip r:embed="rId3"/>
              </a:buBlip>
            </a:pPr>
            <a:r>
              <a:rPr lang="en-US" sz="2600" dirty="0" smtClean="0">
                <a:sym typeface="Wingdings"/>
              </a:rPr>
              <a:t>Broad Range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381000"/>
            <a:ext cx="9295603" cy="10563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Study Evaluation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442727" y="1743557"/>
            <a:ext cx="4488794" cy="801943"/>
          </a:xfrm>
        </p:spPr>
        <p:txBody>
          <a:bodyPr/>
          <a:lstStyle/>
          <a:p>
            <a:r>
              <a:rPr lang="en-US" dirty="0" smtClean="0"/>
              <a:t>Surveys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442727" y="2548277"/>
            <a:ext cx="4488794" cy="264445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56025" y="1752600"/>
            <a:ext cx="4488794" cy="802237"/>
          </a:xfrm>
        </p:spPr>
        <p:txBody>
          <a:bodyPr/>
          <a:lstStyle/>
          <a:p>
            <a:r>
              <a:rPr lang="en-US" dirty="0" smtClean="0"/>
              <a:t>Interviews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56025" y="2551088"/>
            <a:ext cx="4488794" cy="263737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4644421" cy="104923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0293035"/>
              </p:ext>
            </p:extLst>
          </p:nvPr>
        </p:nvGraphicFramePr>
        <p:xfrm>
          <a:off x="3429001" y="1321164"/>
          <a:ext cx="5532152" cy="422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17419" y="644007"/>
            <a:ext cx="314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Gender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635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14800"/>
            <a:ext cx="116585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81000"/>
            <a:ext cx="4568221" cy="104923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342549"/>
              </p:ext>
            </p:extLst>
          </p:nvPr>
        </p:nvGraphicFramePr>
        <p:xfrm>
          <a:off x="3273384" y="1155113"/>
          <a:ext cx="5788569" cy="454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850" l="4706" r="99216">
                        <a14:foregroundMark x1="76993" y1="800" x2="10588" y2="99525"/>
                        <a14:foregroundMark x1="4706" y1="33800" x2="57908" y2="1275"/>
                        <a14:backgroundMark x1="95163" y1="24750" x2="95163" y2="24750"/>
                        <a14:backgroundMark x1="93595" y1="2225" x2="95163" y2="53800"/>
                        <a14:backgroundMark x1="87059" y1="3475" x2="89020" y2="8275"/>
                        <a14:backgroundMark x1="85490" y1="15950" x2="89412" y2="18600"/>
                        <a14:backgroundMark x1="92418" y1="98500" x2="92418" y2="95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3" y="0"/>
            <a:ext cx="131159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083">
                        <a14:foregroundMark x1="13630" y1="1300" x2="99083" y2="9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36" y="0"/>
            <a:ext cx="130816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79319" y="644007"/>
            <a:ext cx="3144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Ethnicity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272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123</TotalTime>
  <Words>534</Words>
  <Application>Microsoft Macintosh PowerPoint</Application>
  <PresentationFormat>Widescreen</PresentationFormat>
  <Paragraphs>108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Rockwell</vt:lpstr>
      <vt:lpstr>Wingdings</vt:lpstr>
      <vt:lpstr>Arial</vt:lpstr>
      <vt:lpstr>Gallery</vt:lpstr>
      <vt:lpstr>Crystal Drop</vt:lpstr>
      <vt:lpstr>Drop It Like it’s…</vt:lpstr>
      <vt:lpstr>A Game</vt:lpstr>
      <vt:lpstr>Research Questions</vt:lpstr>
      <vt:lpstr>Stakeholders</vt:lpstr>
      <vt:lpstr>User Research</vt:lpstr>
      <vt:lpstr>Study Evaluation</vt:lpstr>
      <vt:lpstr>Results</vt:lpstr>
      <vt:lpstr>Results</vt:lpstr>
      <vt:lpstr>Results</vt:lpstr>
      <vt:lpstr>Results</vt:lpstr>
      <vt:lpstr>Personas</vt:lpstr>
      <vt:lpstr>Personas</vt:lpstr>
      <vt:lpstr>Personas</vt:lpstr>
      <vt:lpstr>Design Requirements</vt:lpstr>
      <vt:lpstr>Sketches</vt:lpstr>
      <vt:lpstr>Sketches</vt:lpstr>
      <vt:lpstr>Prototype</vt:lpstr>
      <vt:lpstr>Future and Reflection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Drop</dc:title>
  <dc:creator>Dhruval Darji</dc:creator>
  <cp:lastModifiedBy>Dhruval Darji</cp:lastModifiedBy>
  <cp:revision>22</cp:revision>
  <dcterms:created xsi:type="dcterms:W3CDTF">2016-04-28T02:53:00Z</dcterms:created>
  <dcterms:modified xsi:type="dcterms:W3CDTF">2016-04-28T05:20:04Z</dcterms:modified>
</cp:coreProperties>
</file>